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6" r:id="rId6"/>
    <p:sldId id="261" r:id="rId7"/>
    <p:sldId id="256" r:id="rId8"/>
    <p:sldId id="265" r:id="rId9"/>
    <p:sldId id="264" r:id="rId10"/>
    <p:sldId id="263" r:id="rId11"/>
    <p:sldId id="262" r:id="rId12"/>
    <p:sldId id="267" r:id="rId13"/>
  </p:sldIdLst>
  <p:sldSz cx="9144000" cy="6858000" type="screen4x3"/>
  <p:notesSz cx="6858000" cy="9144000"/>
  <p:custDataLst>
    <p:tags r:id="rId14"/>
  </p:custDataLst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8A211E"/>
    <a:srgbClr val="FFFF71"/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2" d="100"/>
          <a:sy n="92" d="100"/>
        </p:scale>
        <p:origin x="-108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EEDD8-A91F-4988-A353-7F2EF386F8C7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2B28C-331E-47C2-AEB5-0965DA02765A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04C8C-BF5B-47CC-8BF1-3118FB751FB2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AF9A6-4CCA-4D05-A7E4-684A4D1D4525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A6C72-998E-489A-8EE2-FE4E054A0CAD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226F3-3BEC-4C1B-892A-484786541630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89807-26DB-4711-9BC7-7622D1B0C7A6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6E4EB-C280-428C-981E-F22A5ADAC61D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F94C-AAE9-4E00-B1F0-200D467376B7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CE002-EF8B-4E87-84A3-0A302564979A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DAF9D-A61F-4019-9852-3DC9FF42FDAA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53D7F-72D4-4B9F-9948-5C8EA03C9C15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46BA699-3E93-4D97-9AC4-6FBEB6E5B390}" type="slidenum">
              <a:rPr lang="hu-HU"/>
              <a:pPr>
                <a:defRPr/>
              </a:pPr>
              <a:t>‹Nº›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Gr_fico_de_Microsoft_Office_Excel1.xls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WordArt 6"/>
          <p:cNvSpPr>
            <a:spLocks noChangeArrowheads="1" noChangeShapeType="1" noTextEdit="1"/>
          </p:cNvSpPr>
          <p:nvPr/>
        </p:nvSpPr>
        <p:spPr bwMode="auto">
          <a:xfrm>
            <a:off x="2484438" y="260350"/>
            <a:ext cx="4103687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Migration</a:t>
            </a:r>
          </a:p>
        </p:txBody>
      </p:sp>
      <p:graphicFrame>
        <p:nvGraphicFramePr>
          <p:cNvPr id="3086" name="Object 14"/>
          <p:cNvGraphicFramePr>
            <a:graphicFrameLocks noChangeAspect="1"/>
          </p:cNvGraphicFramePr>
          <p:nvPr>
            <p:ph/>
          </p:nvPr>
        </p:nvGraphicFramePr>
        <p:xfrm>
          <a:off x="323850" y="2924175"/>
          <a:ext cx="5762625" cy="3533775"/>
        </p:xfrm>
        <a:graphic>
          <a:graphicData uri="http://schemas.openxmlformats.org/presentationml/2006/ole">
            <p:oleObj spid="_x0000_s1026" name="Chart" r:id="rId4" imgW="5762608" imgH="3533843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308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 descr="Erkel-Ferenc-Bank-Ban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732588" y="4567238"/>
            <a:ext cx="2411412" cy="2290762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1267" name="WordArt 6"/>
          <p:cNvSpPr>
            <a:spLocks noChangeArrowheads="1" noChangeShapeType="1" noTextEdit="1"/>
          </p:cNvSpPr>
          <p:nvPr/>
        </p:nvSpPr>
        <p:spPr bwMode="auto">
          <a:xfrm>
            <a:off x="3348038" y="404813"/>
            <a:ext cx="2519362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Croatian</a:t>
            </a:r>
          </a:p>
        </p:txBody>
      </p:sp>
      <p:sp>
        <p:nvSpPr>
          <p:cNvPr id="11268" name="WordArt 8"/>
          <p:cNvSpPr>
            <a:spLocks noChangeArrowheads="1" noChangeShapeType="1" noTextEdit="1"/>
          </p:cNvSpPr>
          <p:nvPr/>
        </p:nvSpPr>
        <p:spPr bwMode="auto">
          <a:xfrm>
            <a:off x="4643438" y="1484313"/>
            <a:ext cx="2376487" cy="4302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33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in Pécs</a:t>
            </a:r>
          </a:p>
        </p:txBody>
      </p:sp>
      <p:sp>
        <p:nvSpPr>
          <p:cNvPr id="11269" name="WordArt 9"/>
          <p:cNvSpPr>
            <a:spLocks noChangeArrowheads="1" noChangeShapeType="1" noTextEdit="1"/>
          </p:cNvSpPr>
          <p:nvPr/>
        </p:nvSpPr>
        <p:spPr bwMode="auto">
          <a:xfrm>
            <a:off x="2051050" y="2349500"/>
            <a:ext cx="39433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Croatian Theatre in Pécs</a:t>
            </a:r>
          </a:p>
        </p:txBody>
      </p:sp>
      <p:sp>
        <p:nvSpPr>
          <p:cNvPr id="11270" name="WordArt 10"/>
          <p:cNvSpPr>
            <a:spLocks noChangeArrowheads="1" noChangeShapeType="1" noTextEdit="1"/>
          </p:cNvSpPr>
          <p:nvPr/>
        </p:nvSpPr>
        <p:spPr bwMode="auto">
          <a:xfrm>
            <a:off x="3700463" y="3000375"/>
            <a:ext cx="15922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From 1895</a:t>
            </a:r>
          </a:p>
        </p:txBody>
      </p:sp>
      <p:sp>
        <p:nvSpPr>
          <p:cNvPr id="11271" name="WordArt 11"/>
          <p:cNvSpPr>
            <a:spLocks noChangeArrowheads="1" noChangeShapeType="1" noTextEdit="1"/>
          </p:cNvSpPr>
          <p:nvPr/>
        </p:nvSpPr>
        <p:spPr bwMode="auto">
          <a:xfrm>
            <a:off x="2555875" y="3716338"/>
            <a:ext cx="3962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4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 CE"/>
                <a:cs typeface="Times New Roman CE"/>
              </a:rPr>
              <a:t>Croatian and Hungarian plays</a:t>
            </a:r>
          </a:p>
        </p:txBody>
      </p:sp>
      <p:sp>
        <p:nvSpPr>
          <p:cNvPr id="11272" name="WordArt 12"/>
          <p:cNvSpPr>
            <a:spLocks noChangeArrowheads="1" noChangeShapeType="1" noTextEdit="1"/>
          </p:cNvSpPr>
          <p:nvPr/>
        </p:nvSpPr>
        <p:spPr bwMode="auto">
          <a:xfrm>
            <a:off x="179388" y="5229225"/>
            <a:ext cx="6121400" cy="652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Ferenc Erkel, Bánk Bán was put on stage</a:t>
            </a:r>
            <a:endParaRPr lang="es-ES" sz="2000" kern="10">
              <a:ln w="12700">
                <a:solidFill>
                  <a:srgbClr val="00FF00"/>
                </a:solidFill>
                <a:round/>
                <a:headEnd/>
                <a:tailEnd/>
              </a:ln>
              <a:solidFill>
                <a:srgbClr val="0080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4"/>
          <p:cNvSpPr>
            <a:spLocks noChangeArrowheads="1" noChangeShapeType="1" noTextEdit="1"/>
          </p:cNvSpPr>
          <p:nvPr/>
        </p:nvSpPr>
        <p:spPr bwMode="auto">
          <a:xfrm>
            <a:off x="3563938" y="260350"/>
            <a:ext cx="2016125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Polish</a:t>
            </a:r>
          </a:p>
        </p:txBody>
      </p:sp>
      <p:pic>
        <p:nvPicPr>
          <p:cNvPr id="8199" name="Picture 7" descr="ANd9GcR0mDIjujcHH8oV1HNnm77RclOd0J8Vljy2oCL4nP6NtQLcahqv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429500" y="1484313"/>
            <a:ext cx="17145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0" name="WordArt 8"/>
          <p:cNvSpPr>
            <a:spLocks noChangeArrowheads="1" noChangeShapeType="1" noTextEdit="1"/>
          </p:cNvSpPr>
          <p:nvPr/>
        </p:nvSpPr>
        <p:spPr bwMode="auto">
          <a:xfrm>
            <a:off x="7451725" y="4149725"/>
            <a:ext cx="1692275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József Bem</a:t>
            </a:r>
          </a:p>
        </p:txBody>
      </p:sp>
      <p:sp>
        <p:nvSpPr>
          <p:cNvPr id="8201" name="WordArt 9"/>
          <p:cNvSpPr>
            <a:spLocks noChangeArrowheads="1" noChangeShapeType="1" noTextEdit="1"/>
          </p:cNvSpPr>
          <p:nvPr/>
        </p:nvSpPr>
        <p:spPr bwMode="auto">
          <a:xfrm>
            <a:off x="1042988" y="4941888"/>
            <a:ext cx="6913562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Polish-Hungarian connection</a:t>
            </a:r>
          </a:p>
        </p:txBody>
      </p:sp>
      <p:sp>
        <p:nvSpPr>
          <p:cNvPr id="8202" name="WordArt 10"/>
          <p:cNvSpPr>
            <a:spLocks noChangeArrowheads="1" noChangeShapeType="1" noTextEdit="1"/>
          </p:cNvSpPr>
          <p:nvPr/>
        </p:nvSpPr>
        <p:spPr bwMode="auto">
          <a:xfrm>
            <a:off x="611188" y="5949950"/>
            <a:ext cx="8027987" cy="765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from the „Settlement of the Magyars in Hungary”</a:t>
            </a:r>
            <a:endParaRPr lang="es-E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/>
      <p:bldP spid="8201" grpId="0" animBg="1"/>
      <p:bldP spid="820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4"/>
          <p:cNvSpPr>
            <a:spLocks noChangeArrowheads="1" noChangeShapeType="1" noTextEdit="1"/>
          </p:cNvSpPr>
          <p:nvPr/>
        </p:nvSpPr>
        <p:spPr bwMode="auto">
          <a:xfrm>
            <a:off x="827088" y="4724400"/>
            <a:ext cx="7632700" cy="17272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FF">
                    <a:alpha val="61176"/>
                  </a:srgbClr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 CE"/>
                <a:cs typeface="Times New Roman CE"/>
              </a:rPr>
              <a:t>Thank you for your attention!</a:t>
            </a:r>
            <a:endParaRPr lang="es-ES" sz="3600" kern="10">
              <a:ln w="9525">
                <a:noFill/>
                <a:round/>
                <a:headEnd/>
                <a:tailEnd/>
              </a:ln>
              <a:solidFill>
                <a:srgbClr val="3366FF">
                  <a:alpha val="61176"/>
                </a:srgbClr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 CE"/>
              <a:cs typeface="Times New Roman C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7"/>
          <p:cNvSpPr>
            <a:spLocks noChangeArrowheads="1" noChangeShapeType="1" noTextEdit="1"/>
          </p:cNvSpPr>
          <p:nvPr/>
        </p:nvSpPr>
        <p:spPr bwMode="auto">
          <a:xfrm>
            <a:off x="3059113" y="333375"/>
            <a:ext cx="3024187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Tirpak</a:t>
            </a:r>
          </a:p>
        </p:txBody>
      </p:sp>
      <p:sp>
        <p:nvSpPr>
          <p:cNvPr id="3075" name="WordArt 9"/>
          <p:cNvSpPr>
            <a:spLocks noChangeArrowheads="1" noChangeShapeType="1" noTextEdit="1"/>
          </p:cNvSpPr>
          <p:nvPr/>
        </p:nvSpPr>
        <p:spPr bwMode="auto">
          <a:xfrm>
            <a:off x="2555875" y="1341438"/>
            <a:ext cx="6353175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Established in 1970</a:t>
            </a:r>
          </a:p>
          <a:p>
            <a:pPr algn="ctr"/>
            <a:r>
              <a:rPr lang="en-US" sz="24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The biggest regional open-air museum</a:t>
            </a:r>
          </a:p>
          <a:p>
            <a:pPr algn="ctr"/>
            <a:r>
              <a:rPr lang="en-US" sz="24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Szabolcs-Szatmár-Bereg County</a:t>
            </a:r>
            <a:endParaRPr lang="es-ES" sz="2400" i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</p:txBody>
      </p:sp>
      <p:sp>
        <p:nvSpPr>
          <p:cNvPr id="3076" name="WordArt 10"/>
          <p:cNvSpPr>
            <a:spLocks noChangeArrowheads="1" noChangeShapeType="1" noTextEdit="1"/>
          </p:cNvSpPr>
          <p:nvPr/>
        </p:nvSpPr>
        <p:spPr bwMode="auto">
          <a:xfrm>
            <a:off x="250825" y="3213100"/>
            <a:ext cx="78486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u-HU" sz="24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Ethnic units: Szatmár, Rétköz, Nyírség, Mezőség, Bereg, Tirpák</a:t>
            </a:r>
            <a:endParaRPr lang="es-ES" sz="2400" i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</p:txBody>
      </p:sp>
      <p:sp>
        <p:nvSpPr>
          <p:cNvPr id="3077" name="WordArt 11"/>
          <p:cNvSpPr>
            <a:spLocks noChangeArrowheads="1" noChangeShapeType="1" noTextEdit="1"/>
          </p:cNvSpPr>
          <p:nvPr/>
        </p:nvSpPr>
        <p:spPr bwMode="auto">
          <a:xfrm>
            <a:off x="179388" y="3933825"/>
            <a:ext cx="3409950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Cooking of Hungary</a:t>
            </a:r>
          </a:p>
          <a:p>
            <a:pPr algn="ctr"/>
            <a:r>
              <a:rPr lang="en-US" sz="24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Folk music is played</a:t>
            </a:r>
          </a:p>
          <a:p>
            <a:pPr algn="ctr"/>
            <a:r>
              <a:rPr lang="en-US" sz="24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Workshops, school </a:t>
            </a:r>
            <a:endParaRPr lang="es-ES" sz="2400" i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</p:txBody>
      </p:sp>
      <p:pic>
        <p:nvPicPr>
          <p:cNvPr id="3078" name="Picture 13" descr="ANd9GcRR4rCZ1B0KE5cvuRy-eZtahN8cF3itV1DWeFUwqclxqr77uUkMd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0825" y="333375"/>
            <a:ext cx="2085975" cy="2190750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3079" name="WordArt 14"/>
          <p:cNvSpPr>
            <a:spLocks noChangeArrowheads="1" noChangeShapeType="1" noTextEdit="1"/>
          </p:cNvSpPr>
          <p:nvPr/>
        </p:nvSpPr>
        <p:spPr bwMode="auto">
          <a:xfrm>
            <a:off x="323850" y="5805488"/>
            <a:ext cx="158432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Exhibition</a:t>
            </a:r>
          </a:p>
        </p:txBody>
      </p:sp>
      <p:pic>
        <p:nvPicPr>
          <p:cNvPr id="3080" name="Picture 16" descr="ANd9GcRQ_VuOppXFEX9oXfXsubRYnhN063SiHSQxeGhH4Oio_RNLZnaQ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524750" y="404813"/>
            <a:ext cx="1476375" cy="1103312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ANd9GcSk6iQWLNPFfG_DbDy4O5tlxCDaAkyuzSY4mIrLVxpc6ZbUXeyn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867400" y="4437063"/>
            <a:ext cx="3043238" cy="2225675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4099" name="Picture 10" descr="ANd9GcRtFdIgeZAUoWSjy7hevBK1HKNLdgT6slN6hLs7mZW7wEA6d4weW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867400" y="1196975"/>
            <a:ext cx="3060700" cy="2235200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C0C0C0">
              <a:alpha val="58038"/>
            </a:srgbClr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b="1" smtClean="0"/>
              <a:t>Tirpak people</a:t>
            </a:r>
          </a:p>
          <a:p>
            <a:pPr eaLnBrk="1" hangingPunct="1">
              <a:lnSpc>
                <a:spcPct val="90000"/>
              </a:lnSpc>
            </a:pPr>
            <a:r>
              <a:rPr lang="hu-HU" b="1" smtClean="0"/>
              <a:t>Special farms types</a:t>
            </a:r>
          </a:p>
          <a:p>
            <a:pPr eaLnBrk="1" hangingPunct="1">
              <a:lnSpc>
                <a:spcPct val="90000"/>
              </a:lnSpc>
            </a:pPr>
            <a:r>
              <a:rPr lang="hu-HU" b="1" smtClean="0"/>
              <a:t>Old, bigger space</a:t>
            </a:r>
          </a:p>
          <a:p>
            <a:pPr eaLnBrk="1" hangingPunct="1">
              <a:lnSpc>
                <a:spcPct val="90000"/>
              </a:lnSpc>
            </a:pPr>
            <a:r>
              <a:rPr lang="hu-HU" b="1" smtClean="0"/>
              <a:t>Farming, agriculture, animal husbandry</a:t>
            </a:r>
          </a:p>
          <a:p>
            <a:pPr eaLnBrk="1" hangingPunct="1">
              <a:lnSpc>
                <a:spcPct val="90000"/>
              </a:lnSpc>
            </a:pPr>
            <a:r>
              <a:rPr lang="hu-HU" b="1" smtClean="0"/>
              <a:t>Given the name by the most ancient family</a:t>
            </a:r>
          </a:p>
          <a:p>
            <a:pPr eaLnBrk="1" hangingPunct="1">
              <a:lnSpc>
                <a:spcPct val="90000"/>
              </a:lnSpc>
            </a:pPr>
            <a:r>
              <a:rPr lang="hu-HU" b="1" smtClean="0"/>
              <a:t>Benkőbokor, Sulyánbokor, Vajdabokor, Rókabokor, Salamonbokor</a:t>
            </a:r>
          </a:p>
        </p:txBody>
      </p:sp>
      <p:sp>
        <p:nvSpPr>
          <p:cNvPr id="4101" name="WordArt 4"/>
          <p:cNvSpPr>
            <a:spLocks noChangeArrowheads="1" noChangeShapeType="1" noTextEdit="1"/>
          </p:cNvSpPr>
          <p:nvPr/>
        </p:nvSpPr>
        <p:spPr bwMode="auto">
          <a:xfrm>
            <a:off x="1403350" y="188913"/>
            <a:ext cx="6337300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Small farms- „Bokortanya”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em454pbaxx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3879850"/>
            <a:ext cx="5202238" cy="2978150"/>
          </a:xfrm>
          <a:prstGeom prst="rect">
            <a:avLst/>
          </a:prstGeom>
          <a:noFill/>
          <a:ln w="76200" cmpd="tri">
            <a:solidFill>
              <a:srgbClr val="CC9900"/>
            </a:solidFill>
            <a:miter lim="800000"/>
            <a:headEnd/>
            <a:tailEnd/>
          </a:ln>
        </p:spPr>
      </p:pic>
      <p:sp>
        <p:nvSpPr>
          <p:cNvPr id="5123" name="WordArt 6"/>
          <p:cNvSpPr>
            <a:spLocks noChangeArrowheads="1" noChangeShapeType="1" noTextEdit="1"/>
          </p:cNvSpPr>
          <p:nvPr/>
        </p:nvSpPr>
        <p:spPr bwMode="auto">
          <a:xfrm>
            <a:off x="3132138" y="188913"/>
            <a:ext cx="3240087" cy="1223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19050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CC99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German</a:t>
            </a:r>
          </a:p>
        </p:txBody>
      </p:sp>
      <p:sp>
        <p:nvSpPr>
          <p:cNvPr id="5124" name="WordArt 10"/>
          <p:cNvSpPr>
            <a:spLocks noChangeArrowheads="1" noChangeShapeType="1" noTextEdit="1"/>
          </p:cNvSpPr>
          <p:nvPr/>
        </p:nvSpPr>
        <p:spPr bwMode="auto">
          <a:xfrm>
            <a:off x="971550" y="4076700"/>
            <a:ext cx="2663825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German Theatre of Pest</a:t>
            </a:r>
          </a:p>
          <a:p>
            <a:pPr algn="ctr"/>
            <a:r>
              <a:rPr 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Since 1812</a:t>
            </a:r>
            <a:endParaRPr lang="es-ES" sz="2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5125" name="WordArt 11"/>
          <p:cNvSpPr>
            <a:spLocks noChangeArrowheads="1" noChangeShapeType="1" noTextEdit="1"/>
          </p:cNvSpPr>
          <p:nvPr/>
        </p:nvSpPr>
        <p:spPr bwMode="auto">
          <a:xfrm>
            <a:off x="468313" y="1628775"/>
            <a:ext cx="4967287" cy="433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Opened by Beethoven’s work of art</a:t>
            </a:r>
            <a:endParaRPr lang="es-ES" sz="24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5126" name="WordArt 12"/>
          <p:cNvSpPr>
            <a:spLocks noChangeArrowheads="1" noChangeShapeType="1" noTextEdit="1"/>
          </p:cNvSpPr>
          <p:nvPr/>
        </p:nvSpPr>
        <p:spPr bwMode="auto">
          <a:xfrm>
            <a:off x="2627313" y="2565400"/>
            <a:ext cx="6516687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Hindered the developing of Hungarian language (German)</a:t>
            </a:r>
            <a:endParaRPr lang="es-ES" sz="14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5127" name="WordArt 13"/>
          <p:cNvSpPr>
            <a:spLocks noChangeArrowheads="1" noChangeShapeType="1" noTextEdit="1"/>
          </p:cNvSpPr>
          <p:nvPr/>
        </p:nvSpPr>
        <p:spPr bwMode="auto">
          <a:xfrm>
            <a:off x="2411413" y="3357563"/>
            <a:ext cx="374491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Conductor </a:t>
            </a:r>
            <a:r>
              <a:rPr lang="es-ES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Ferenc</a:t>
            </a:r>
            <a:r>
              <a:rPr lang="es-ES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 </a:t>
            </a:r>
            <a:r>
              <a:rPr lang="es-ES" sz="20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Erkel</a:t>
            </a:r>
            <a:r>
              <a:rPr lang="es-ES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 (1833-1838)</a:t>
            </a:r>
          </a:p>
        </p:txBody>
      </p:sp>
      <p:sp>
        <p:nvSpPr>
          <p:cNvPr id="5128" name="WordArt 14"/>
          <p:cNvSpPr>
            <a:spLocks noChangeArrowheads="1" noChangeShapeType="1" noTextEdit="1"/>
          </p:cNvSpPr>
          <p:nvPr/>
        </p:nvSpPr>
        <p:spPr bwMode="auto">
          <a:xfrm>
            <a:off x="6588125" y="4149725"/>
            <a:ext cx="23050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1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Styled in classicist</a:t>
            </a:r>
          </a:p>
        </p:txBody>
      </p:sp>
      <p:sp>
        <p:nvSpPr>
          <p:cNvPr id="5129" name="WordArt 15"/>
          <p:cNvSpPr>
            <a:spLocks noChangeArrowheads="1" noChangeShapeType="1" noTextEdit="1"/>
          </p:cNvSpPr>
          <p:nvPr/>
        </p:nvSpPr>
        <p:spPr bwMode="auto">
          <a:xfrm>
            <a:off x="5364163" y="5516563"/>
            <a:ext cx="3636962" cy="433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Played musical and prose plays</a:t>
            </a:r>
            <a:endParaRPr lang="es-ES" sz="14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ANd9GcQDDJr-eQ3GZZREOUfUnPQEIhTQkAPhWa6yzZk1JIY0_v1atP1X_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4005263"/>
            <a:ext cx="211931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WordArt 7"/>
          <p:cNvSpPr>
            <a:spLocks noChangeArrowheads="1" noChangeShapeType="1" noTextEdit="1"/>
          </p:cNvSpPr>
          <p:nvPr/>
        </p:nvSpPr>
        <p:spPr bwMode="auto">
          <a:xfrm>
            <a:off x="2987675" y="188913"/>
            <a:ext cx="3240088" cy="1223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19050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CC99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German</a:t>
            </a:r>
          </a:p>
        </p:txBody>
      </p:sp>
      <p:sp>
        <p:nvSpPr>
          <p:cNvPr id="6148" name="WordArt 8"/>
          <p:cNvSpPr>
            <a:spLocks noChangeArrowheads="1" noChangeShapeType="1" noTextEdit="1"/>
          </p:cNvSpPr>
          <p:nvPr/>
        </p:nvSpPr>
        <p:spPr bwMode="auto">
          <a:xfrm>
            <a:off x="2771775" y="2276475"/>
            <a:ext cx="3529013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1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Kraut tradition</a:t>
            </a:r>
          </a:p>
        </p:txBody>
      </p:sp>
      <p:sp>
        <p:nvSpPr>
          <p:cNvPr id="6149" name="WordArt 9"/>
          <p:cNvSpPr>
            <a:spLocks noChangeArrowheads="1" noChangeShapeType="1" noTextEdit="1"/>
          </p:cNvSpPr>
          <p:nvPr/>
        </p:nvSpPr>
        <p:spPr bwMode="auto">
          <a:xfrm>
            <a:off x="3203575" y="3213100"/>
            <a:ext cx="2663825" cy="2519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Food: sauerkraut</a:t>
            </a:r>
          </a:p>
          <a:p>
            <a:pPr algn="ctr"/>
            <a:r>
              <a:rPr lang="en-US" sz="1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Sausages, bacon</a:t>
            </a:r>
          </a:p>
          <a:p>
            <a:pPr algn="ctr"/>
            <a:r>
              <a:rPr lang="en-US" sz="1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Church of Vállaj</a:t>
            </a:r>
          </a:p>
          <a:p>
            <a:pPr algn="ctr"/>
            <a:r>
              <a:rPr lang="en-US" sz="1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Catholic Church</a:t>
            </a:r>
          </a:p>
          <a:p>
            <a:pPr algn="ctr"/>
            <a:r>
              <a:rPr lang="en-US" sz="1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Eclectic style</a:t>
            </a:r>
            <a:endParaRPr lang="es-ES" sz="14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pic>
        <p:nvPicPr>
          <p:cNvPr id="6150" name="Picture 11" descr="vallajitemplom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588125" y="476250"/>
            <a:ext cx="25558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3" descr="savanyu_kaposzta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0" y="549275"/>
            <a:ext cx="2124075" cy="147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15" descr="3247516024_0765edb64b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0" y="2276475"/>
            <a:ext cx="21240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3" name="Line 16"/>
          <p:cNvSpPr>
            <a:spLocks noChangeShapeType="1"/>
          </p:cNvSpPr>
          <p:nvPr/>
        </p:nvSpPr>
        <p:spPr bwMode="auto">
          <a:xfrm>
            <a:off x="2124075" y="0"/>
            <a:ext cx="0" cy="68580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54" name="Line 17"/>
          <p:cNvSpPr>
            <a:spLocks noChangeShapeType="1"/>
          </p:cNvSpPr>
          <p:nvPr/>
        </p:nvSpPr>
        <p:spPr bwMode="auto">
          <a:xfrm>
            <a:off x="0" y="6453188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2">
                <a:gamma/>
                <a:shade val="46275"/>
                <a:invGamma/>
              </a:schemeClr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1" descr="ANd9GcTbjwSTibDM_9iwxz85VMa22F8-x5GHT-kgCnFFIiIIAGN_JZC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95513" y="1557338"/>
            <a:ext cx="4527550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13" descr="ANd9GcTl2GbDWT9UnFzisRnBJGAIHfxETb_GH0gZKR40Z0hERTVsn1HY8Q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3457575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3492500" y="476250"/>
            <a:ext cx="2376488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Gypsy</a:t>
            </a:r>
          </a:p>
        </p:txBody>
      </p:sp>
      <p:sp>
        <p:nvSpPr>
          <p:cNvPr id="7173" name="WordArt 7"/>
          <p:cNvSpPr>
            <a:spLocks noChangeArrowheads="1" noChangeShapeType="1" noTextEdit="1"/>
          </p:cNvSpPr>
          <p:nvPr/>
        </p:nvSpPr>
        <p:spPr bwMode="auto">
          <a:xfrm>
            <a:off x="539750" y="1773238"/>
            <a:ext cx="3267075" cy="1085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Gypsy dance – „botoló”</a:t>
            </a:r>
          </a:p>
          <a:p>
            <a:pPr algn="ctr"/>
            <a:r>
              <a:rPr lang="en-US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With guns and sticks</a:t>
            </a:r>
            <a:endParaRPr lang="es-ES" sz="20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pic>
        <p:nvPicPr>
          <p:cNvPr id="7174" name="Picture 15" descr="ANd9GcRIq3VDwEB4bdd36rJr2hMeed1gxO9UnH9LsNotMLdQnOHB-HAH7Q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248400" y="2997200"/>
            <a:ext cx="2895600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WordArt 8"/>
          <p:cNvSpPr>
            <a:spLocks noChangeArrowheads="1" noChangeShapeType="1" noTextEdit="1"/>
          </p:cNvSpPr>
          <p:nvPr/>
        </p:nvSpPr>
        <p:spPr bwMode="auto">
          <a:xfrm>
            <a:off x="3203575" y="5229225"/>
            <a:ext cx="5191125" cy="723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Like a fighting</a:t>
            </a:r>
          </a:p>
          <a:p>
            <a:pPr algn="ctr"/>
            <a:r>
              <a:rPr lang="en-US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Continuously changing (botoló dance) </a:t>
            </a:r>
            <a:endParaRPr lang="es-ES" sz="20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8"/>
          <p:cNvSpPr>
            <a:spLocks noChangeArrowheads="1" noChangeShapeType="1" noTextEdit="1"/>
          </p:cNvSpPr>
          <p:nvPr/>
        </p:nvSpPr>
        <p:spPr bwMode="auto">
          <a:xfrm>
            <a:off x="539750" y="333375"/>
            <a:ext cx="7993063" cy="935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Gypsy Shymphony Orchestra</a:t>
            </a:r>
          </a:p>
        </p:txBody>
      </p:sp>
      <p:sp>
        <p:nvSpPr>
          <p:cNvPr id="8195" name="WordArt 9"/>
          <p:cNvSpPr>
            <a:spLocks noChangeArrowheads="1" noChangeShapeType="1" noTextEdit="1"/>
          </p:cNvSpPr>
          <p:nvPr/>
        </p:nvSpPr>
        <p:spPr bwMode="auto">
          <a:xfrm>
            <a:off x="4356100" y="4941888"/>
            <a:ext cx="3778250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Founded in 1985 – Sándor Járóka</a:t>
            </a:r>
            <a:endParaRPr lang="es-ES" sz="3600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/>
              </a:solidFill>
              <a:latin typeface="Arial Black"/>
            </a:endParaRPr>
          </a:p>
        </p:txBody>
      </p:sp>
      <p:sp>
        <p:nvSpPr>
          <p:cNvPr id="8196" name="WordArt 10"/>
          <p:cNvSpPr>
            <a:spLocks noChangeArrowheads="1" noChangeShapeType="1" noTextEdit="1"/>
          </p:cNvSpPr>
          <p:nvPr/>
        </p:nvSpPr>
        <p:spPr bwMode="auto">
          <a:xfrm>
            <a:off x="250825" y="1412875"/>
            <a:ext cx="4789488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The world’s largest gypsy Orchestra</a:t>
            </a:r>
            <a:endParaRPr lang="es-ES" sz="2000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/>
              </a:solidFill>
              <a:latin typeface="Arial Black"/>
            </a:endParaRPr>
          </a:p>
        </p:txBody>
      </p:sp>
      <p:sp>
        <p:nvSpPr>
          <p:cNvPr id="8197" name="WordArt 11"/>
          <p:cNvSpPr>
            <a:spLocks noChangeArrowheads="1" noChangeShapeType="1" noTextEdit="1"/>
          </p:cNvSpPr>
          <p:nvPr/>
        </p:nvSpPr>
        <p:spPr bwMode="auto">
          <a:xfrm>
            <a:off x="5580063" y="1341438"/>
            <a:ext cx="3313112" cy="1439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Consists of 60 violins, 9 violas, </a:t>
            </a:r>
          </a:p>
          <a:p>
            <a:pPr algn="ctr"/>
            <a:r>
              <a:rPr lang="es-ES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6 cellos, 10 double basses,</a:t>
            </a:r>
          </a:p>
          <a:p>
            <a:pPr algn="ctr"/>
            <a:r>
              <a:rPr lang="es-ES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 9 clarinets, 6 cimbaloms</a:t>
            </a:r>
          </a:p>
        </p:txBody>
      </p:sp>
      <p:sp>
        <p:nvSpPr>
          <p:cNvPr id="8198" name="WordArt 12"/>
          <p:cNvSpPr>
            <a:spLocks noChangeArrowheads="1" noChangeShapeType="1" noTextEdit="1"/>
          </p:cNvSpPr>
          <p:nvPr/>
        </p:nvSpPr>
        <p:spPr bwMode="auto">
          <a:xfrm>
            <a:off x="468313" y="3716338"/>
            <a:ext cx="4133850" cy="1085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Arial Black"/>
              </a:rPr>
              <a:t>Traditional dresses</a:t>
            </a:r>
          </a:p>
          <a:p>
            <a:pPr algn="ctr"/>
            <a:r>
              <a:rPr lang="en-US" sz="20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Arial Black"/>
              </a:rPr>
              <a:t>Plays by heart, without score</a:t>
            </a:r>
          </a:p>
          <a:p>
            <a:pPr algn="ctr"/>
            <a:r>
              <a:rPr lang="en-US" sz="20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Arial Black"/>
              </a:rPr>
              <a:t>Quick changes of rhythm  </a:t>
            </a:r>
            <a:endParaRPr lang="es-ES" sz="2000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3366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4"/>
          <p:cNvSpPr>
            <a:spLocks noChangeArrowheads="1" noChangeShapeType="1" noTextEdit="1"/>
          </p:cNvSpPr>
          <p:nvPr/>
        </p:nvSpPr>
        <p:spPr bwMode="auto">
          <a:xfrm>
            <a:off x="3348038" y="404813"/>
            <a:ext cx="223202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Serbian</a:t>
            </a:r>
          </a:p>
        </p:txBody>
      </p:sp>
      <p:sp>
        <p:nvSpPr>
          <p:cNvPr id="9219" name="WordArt 6"/>
          <p:cNvSpPr>
            <a:spLocks noChangeArrowheads="1" noChangeShapeType="1" noTextEdit="1"/>
          </p:cNvSpPr>
          <p:nvPr/>
        </p:nvSpPr>
        <p:spPr bwMode="auto">
          <a:xfrm>
            <a:off x="755650" y="5373688"/>
            <a:ext cx="7129463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4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Arial Black"/>
              </a:rPr>
              <a:t>Ráckeve- Church of Nagyboldogasszony</a:t>
            </a:r>
          </a:p>
        </p:txBody>
      </p:sp>
      <p:sp>
        <p:nvSpPr>
          <p:cNvPr id="9220" name="WordArt 7"/>
          <p:cNvSpPr>
            <a:spLocks noChangeArrowheads="1" noChangeShapeType="1" noTextEdit="1"/>
          </p:cNvSpPr>
          <p:nvPr/>
        </p:nvSpPr>
        <p:spPr bwMode="auto">
          <a:xfrm>
            <a:off x="5148263" y="4508500"/>
            <a:ext cx="1958975" cy="7302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54671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s-E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From 15th century</a:t>
            </a:r>
          </a:p>
        </p:txBody>
      </p:sp>
      <p:sp>
        <p:nvSpPr>
          <p:cNvPr id="9221" name="WordArt 8"/>
          <p:cNvSpPr>
            <a:spLocks noChangeArrowheads="1" noChangeShapeType="1" noTextEdit="1"/>
          </p:cNvSpPr>
          <p:nvPr/>
        </p:nvSpPr>
        <p:spPr bwMode="auto">
          <a:xfrm>
            <a:off x="3132138" y="6092825"/>
            <a:ext cx="5786437" cy="765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Gothical orthodox church</a:t>
            </a:r>
          </a:p>
        </p:txBody>
      </p:sp>
      <p:pic>
        <p:nvPicPr>
          <p:cNvPr id="9222" name="Picture 10" descr="ANd9GcSwFkjYuUR390Hn5DNHU4lnS7Vcazx7iubN_o-GZ8szg395xNvJ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908050"/>
            <a:ext cx="2843213" cy="213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WordArt 11"/>
          <p:cNvSpPr>
            <a:spLocks noChangeArrowheads="1" noChangeShapeType="1" noTextEdit="1"/>
          </p:cNvSpPr>
          <p:nvPr/>
        </p:nvSpPr>
        <p:spPr bwMode="auto">
          <a:xfrm>
            <a:off x="0" y="620713"/>
            <a:ext cx="284321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Miracle picture</a:t>
            </a:r>
          </a:p>
        </p:txBody>
      </p:sp>
      <p:sp>
        <p:nvSpPr>
          <p:cNvPr id="9224" name="WordArt 12"/>
          <p:cNvSpPr>
            <a:spLocks noChangeArrowheads="1" noChangeShapeType="1" noTextEdit="1"/>
          </p:cNvSpPr>
          <p:nvPr/>
        </p:nvSpPr>
        <p:spPr bwMode="auto">
          <a:xfrm>
            <a:off x="1042988" y="2924175"/>
            <a:ext cx="7010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Serbian people loyal to their religion</a:t>
            </a:r>
            <a:endParaRPr lang="es-ES" sz="28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4"/>
          <p:cNvSpPr>
            <a:spLocks noChangeArrowheads="1" noChangeShapeType="1" noTextEdit="1"/>
          </p:cNvSpPr>
          <p:nvPr/>
        </p:nvSpPr>
        <p:spPr bwMode="auto">
          <a:xfrm>
            <a:off x="3132138" y="404813"/>
            <a:ext cx="2447925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Serbian</a:t>
            </a:r>
          </a:p>
        </p:txBody>
      </p:sp>
      <p:pic>
        <p:nvPicPr>
          <p:cNvPr id="10243" name="Picture 7" descr="124127138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89688" y="0"/>
            <a:ext cx="27543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WordArt 8"/>
          <p:cNvSpPr>
            <a:spLocks noChangeArrowheads="1" noChangeShapeType="1" noTextEdit="1"/>
          </p:cNvSpPr>
          <p:nvPr/>
        </p:nvSpPr>
        <p:spPr bwMode="auto">
          <a:xfrm>
            <a:off x="2446338" y="4005263"/>
            <a:ext cx="6697662" cy="863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s-ES" sz="3600" kern="10">
                <a:ln w="9525">
                  <a:noFill/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 CE"/>
                <a:cs typeface="Times New Roman CE"/>
              </a:rPr>
              <a:t>Serbian Church of Szentendre</a:t>
            </a:r>
          </a:p>
        </p:txBody>
      </p:sp>
      <p:sp>
        <p:nvSpPr>
          <p:cNvPr id="10245" name="WordArt 9"/>
          <p:cNvSpPr>
            <a:spLocks noChangeArrowheads="1" noChangeShapeType="1" noTextEdit="1"/>
          </p:cNvSpPr>
          <p:nvPr/>
        </p:nvSpPr>
        <p:spPr bwMode="auto">
          <a:xfrm>
            <a:off x="6588125" y="6237288"/>
            <a:ext cx="11874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From 1752</a:t>
            </a:r>
          </a:p>
        </p:txBody>
      </p:sp>
      <p:pic>
        <p:nvPicPr>
          <p:cNvPr id="10246" name="Picture 11" descr="ANd9GcS9tLC7DUu0Aqm1ri0nwUl3Lm3QoPcx_sx1eH5C2GYcTzkBwpZv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180975" y="0"/>
            <a:ext cx="24844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7" name="WordArt 12"/>
          <p:cNvSpPr>
            <a:spLocks noChangeArrowheads="1" noChangeShapeType="1" noTextEdit="1"/>
          </p:cNvSpPr>
          <p:nvPr/>
        </p:nvSpPr>
        <p:spPr bwMode="auto">
          <a:xfrm>
            <a:off x="0" y="6021388"/>
            <a:ext cx="4500563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Saint of Patron:</a:t>
            </a:r>
          </a:p>
          <a:p>
            <a:pPr algn="ctr"/>
            <a:r>
              <a:rPr lang="es-E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 Gyümölcsoltó Boldogasszony</a:t>
            </a:r>
          </a:p>
        </p:txBody>
      </p:sp>
      <p:sp>
        <p:nvSpPr>
          <p:cNvPr id="10248" name="WordArt 13"/>
          <p:cNvSpPr>
            <a:spLocks noChangeArrowheads="1" noChangeShapeType="1" noTextEdit="1"/>
          </p:cNvSpPr>
          <p:nvPr/>
        </p:nvSpPr>
        <p:spPr bwMode="auto">
          <a:xfrm>
            <a:off x="1258888" y="5229225"/>
            <a:ext cx="63817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Baroque and rococo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273</Words>
  <Application>Microsoft Office PowerPoint</Application>
  <PresentationFormat>Presentación en pantalla (4:3)</PresentationFormat>
  <Paragraphs>69</Paragraphs>
  <Slides>12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Alapértelmezett terv</vt:lpstr>
      <vt:lpstr>Microsoft Office Excel diagram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Migration</dc:title>
  <dc:creator>Mariann</dc:creator>
  <cp:lastModifiedBy>RAMON</cp:lastModifiedBy>
  <cp:revision>4</cp:revision>
  <dcterms:created xsi:type="dcterms:W3CDTF">2011-05-04T17:50:18Z</dcterms:created>
  <dcterms:modified xsi:type="dcterms:W3CDTF">2012-05-06T17:32:24Z</dcterms:modified>
</cp:coreProperties>
</file>